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62" r:id="rId4"/>
    <p:sldId id="261" r:id="rId5"/>
    <p:sldId id="266" r:id="rId6"/>
    <p:sldId id="263" r:id="rId7"/>
    <p:sldId id="268" r:id="rId8"/>
    <p:sldId id="269" r:id="rId9"/>
    <p:sldId id="265" r:id="rId10"/>
    <p:sldId id="272" r:id="rId11"/>
    <p:sldId id="270" r:id="rId12"/>
    <p:sldId id="271" r:id="rId13"/>
    <p:sldId id="273" r:id="rId14"/>
    <p:sldId id="274" r:id="rId1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82" autoAdjust="0"/>
    <p:restoredTop sz="82236" autoAdjust="0"/>
  </p:normalViewPr>
  <p:slideViewPr>
    <p:cSldViewPr>
      <p:cViewPr varScale="1">
        <p:scale>
          <a:sx n="71" d="100"/>
          <a:sy n="71" d="100"/>
        </p:scale>
        <p:origin x="1411" y="58"/>
      </p:cViewPr>
      <p:guideLst>
        <p:guide orient="horz" pos="2160"/>
        <p:guide pos="2880"/>
      </p:guideLst>
    </p:cSldViewPr>
  </p:slideViewPr>
  <p:notesTextViewPr>
    <p:cViewPr>
      <p:scale>
        <a:sx n="1" d="1"/>
        <a:sy n="1" d="1"/>
      </p:scale>
      <p:origin x="0" y="0"/>
    </p:cViewPr>
  </p:notesTextViewPr>
  <p:sorterViewPr>
    <p:cViewPr>
      <p:scale>
        <a:sx n="100" d="100"/>
        <a:sy n="100" d="100"/>
      </p:scale>
      <p:origin x="0" y="-31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0B452-6033-4F03-B16E-83E19C134BF3}" type="datetimeFigureOut">
              <a:rPr lang="en-AU" smtClean="0"/>
              <a:t>30/07/2016</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849102-A3DE-4B6E-8664-42BEF3AE0A44}" type="slidenum">
              <a:rPr lang="en-AU" smtClean="0"/>
              <a:t>‹#›</a:t>
            </a:fld>
            <a:endParaRPr lang="en-AU"/>
          </a:p>
        </p:txBody>
      </p:sp>
    </p:spTree>
    <p:extLst>
      <p:ext uri="{BB962C8B-B14F-4D97-AF65-F5344CB8AC3E}">
        <p14:creationId xmlns:p14="http://schemas.microsoft.com/office/powerpoint/2010/main" val="189708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u="sng" kern="1200" dirty="0">
                <a:solidFill>
                  <a:schemeClr val="tx1"/>
                </a:solidFill>
                <a:effectLst/>
                <a:latin typeface="+mn-lt"/>
                <a:ea typeface="+mn-ea"/>
                <a:cs typeface="+mn-cs"/>
              </a:rPr>
              <a:t>Introduction</a:t>
            </a:r>
            <a:endParaRPr lang="en-AU" sz="1200" b="1"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Why did you come here today? Did you come out of duty, because</a:t>
            </a:r>
            <a:r>
              <a:rPr lang="en-AU" sz="1200" kern="1200" baseline="0" dirty="0">
                <a:solidFill>
                  <a:schemeClr val="tx1"/>
                </a:solidFill>
                <a:effectLst/>
                <a:latin typeface="+mn-lt"/>
                <a:ea typeface="+mn-ea"/>
                <a:cs typeface="+mn-cs"/>
              </a:rPr>
              <a:t> of </a:t>
            </a:r>
            <a:r>
              <a:rPr lang="en-AU" sz="1200" kern="1200" dirty="0">
                <a:solidFill>
                  <a:schemeClr val="tx1"/>
                </a:solidFill>
                <a:effectLst/>
                <a:latin typeface="+mn-lt"/>
                <a:ea typeface="+mn-ea"/>
                <a:cs typeface="+mn-cs"/>
              </a:rPr>
              <a:t>responsibilities</a:t>
            </a:r>
            <a:r>
              <a:rPr lang="en-AU" sz="1200" kern="1200" baseline="0" dirty="0">
                <a:solidFill>
                  <a:schemeClr val="tx1"/>
                </a:solidFill>
                <a:effectLst/>
                <a:latin typeface="+mn-lt"/>
                <a:ea typeface="+mn-ea"/>
                <a:cs typeface="+mn-cs"/>
              </a:rPr>
              <a:t> (I’m on roster), for social or emotional needs? Hebrews 10 gives us some answers. In this chapter, it is revealed that Jesus is the sacrifice that is the one and only sacrifice that can take away our sins forever. And because of His sacrificial blood covering our sins, we can boldly enter into God’s presence. Now with that established, there are three “Let Us”. These are in vs 22-24  </a:t>
            </a:r>
          </a:p>
          <a:p>
            <a:pPr marL="228600" indent="-228600">
              <a:buAutoNum type="arabicPeriod"/>
            </a:pPr>
            <a:r>
              <a:rPr lang="en-AU" sz="1200" kern="1200" baseline="0" dirty="0">
                <a:solidFill>
                  <a:schemeClr val="tx1"/>
                </a:solidFill>
                <a:effectLst/>
                <a:latin typeface="+mn-lt"/>
                <a:ea typeface="+mn-ea"/>
                <a:cs typeface="+mn-cs"/>
              </a:rPr>
              <a:t>Let us draw near with a true heart in full assurance of faith (because our hearts and bodies are made clean)</a:t>
            </a:r>
          </a:p>
          <a:p>
            <a:pPr marL="228600" indent="-228600">
              <a:buAutoNum type="arabicPeriod"/>
            </a:pPr>
            <a:r>
              <a:rPr lang="en-AU" sz="1200" kern="1200" baseline="0" dirty="0">
                <a:solidFill>
                  <a:schemeClr val="tx1"/>
                </a:solidFill>
                <a:effectLst/>
                <a:latin typeface="+mn-lt"/>
                <a:ea typeface="+mn-ea"/>
                <a:cs typeface="+mn-cs"/>
              </a:rPr>
              <a:t>Let us hold fast the confession of our hope without wavering (because He who promised is faithful)</a:t>
            </a:r>
          </a:p>
          <a:p>
            <a:pPr marL="228600" indent="-228600">
              <a:buAutoNum type="arabicPeriod"/>
            </a:pPr>
            <a:r>
              <a:rPr lang="en-AU" sz="1200" kern="1200" baseline="0" dirty="0">
                <a:solidFill>
                  <a:schemeClr val="tx1"/>
                </a:solidFill>
                <a:effectLst/>
                <a:latin typeface="+mn-lt"/>
                <a:ea typeface="+mn-ea"/>
                <a:cs typeface="+mn-cs"/>
              </a:rPr>
              <a:t>Let us consider one another in order to stir up love and good works</a:t>
            </a:r>
          </a:p>
          <a:p>
            <a:pPr marL="0" indent="0">
              <a:buNone/>
            </a:pPr>
            <a:r>
              <a:rPr lang="en-AU" sz="1200" kern="1200" baseline="0" dirty="0">
                <a:solidFill>
                  <a:schemeClr val="tx1"/>
                </a:solidFill>
                <a:effectLst/>
                <a:latin typeface="+mn-lt"/>
                <a:ea typeface="+mn-ea"/>
                <a:cs typeface="+mn-cs"/>
              </a:rPr>
              <a:t>vs 25 Not forsaking the assembling of ourselves together as others may do but exhorting one another and so much the more as you see the day approaching. </a:t>
            </a:r>
          </a:p>
          <a:p>
            <a:pPr marL="0" indent="0">
              <a:buNone/>
            </a:pPr>
            <a:r>
              <a:rPr lang="en-AU" sz="1200" b="1" kern="1200" baseline="0" dirty="0">
                <a:solidFill>
                  <a:schemeClr val="tx1"/>
                </a:solidFill>
                <a:effectLst/>
                <a:latin typeface="+mn-lt"/>
                <a:ea typeface="+mn-ea"/>
                <a:cs typeface="+mn-cs"/>
              </a:rPr>
              <a:t>Illustration:</a:t>
            </a:r>
            <a:r>
              <a:rPr lang="en-AU" sz="1200" kern="1200" baseline="0" dirty="0">
                <a:solidFill>
                  <a:schemeClr val="tx1"/>
                </a:solidFill>
                <a:effectLst/>
                <a:latin typeface="+mn-lt"/>
                <a:ea typeface="+mn-ea"/>
                <a:cs typeface="+mn-cs"/>
              </a:rPr>
              <a:t> fire place. In order to make the fire come alive, you need to turn the wood over and poke the bits that are not burning so that they will burn. That is one of the reasons why we come. To be poked to burn brighter!</a:t>
            </a:r>
          </a:p>
          <a:p>
            <a:pPr marL="0" indent="0">
              <a:buNone/>
            </a:pPr>
            <a:r>
              <a:rPr lang="en-AU" sz="1200" kern="1200" baseline="0" dirty="0">
                <a:solidFill>
                  <a:schemeClr val="tx1"/>
                </a:solidFill>
                <a:effectLst/>
                <a:latin typeface="+mn-lt"/>
                <a:ea typeface="+mn-ea"/>
                <a:cs typeface="+mn-cs"/>
              </a:rPr>
              <a:t>Are you ready to be poked? </a:t>
            </a:r>
          </a:p>
          <a:p>
            <a:endParaRPr lang="en-AU" sz="1200" kern="1200" dirty="0">
              <a:solidFill>
                <a:schemeClr val="tx1"/>
              </a:solidFill>
              <a:effectLst/>
              <a:latin typeface="+mn-lt"/>
              <a:ea typeface="+mn-ea"/>
              <a:cs typeface="+mn-cs"/>
            </a:endParaRPr>
          </a:p>
          <a:p>
            <a:r>
              <a:rPr lang="en-AU" sz="1200" b="1" u="sng" kern="1200" dirty="0">
                <a:solidFill>
                  <a:schemeClr val="tx1"/>
                </a:solidFill>
                <a:effectLst/>
                <a:latin typeface="+mn-lt"/>
                <a:ea typeface="+mn-ea"/>
                <a:cs typeface="+mn-cs"/>
              </a:rPr>
              <a:t>Overview</a:t>
            </a:r>
          </a:p>
          <a:p>
            <a:r>
              <a:rPr lang="en-AU" sz="1200" kern="1200" dirty="0">
                <a:solidFill>
                  <a:schemeClr val="tx1"/>
                </a:solidFill>
                <a:effectLst/>
                <a:latin typeface="+mn-lt"/>
                <a:ea typeface="+mn-ea"/>
                <a:cs typeface="+mn-cs"/>
              </a:rPr>
              <a:t>Today, we are going to talk about a topic</a:t>
            </a:r>
            <a:r>
              <a:rPr lang="en-AU" sz="1200" kern="1200" baseline="0" dirty="0">
                <a:solidFill>
                  <a:schemeClr val="tx1"/>
                </a:solidFill>
                <a:effectLst/>
                <a:latin typeface="+mn-lt"/>
                <a:ea typeface="+mn-ea"/>
                <a:cs typeface="+mn-cs"/>
              </a:rPr>
              <a:t> that not many people like to talk about – we are going to talk about dying. But in doing so, we will talk about living. You will recognise these famous words of Esther “</a:t>
            </a:r>
            <a:r>
              <a:rPr lang="en-AU" sz="1200" kern="1200" dirty="0">
                <a:solidFill>
                  <a:schemeClr val="tx1"/>
                </a:solidFill>
                <a:effectLst/>
                <a:latin typeface="+mn-lt"/>
                <a:ea typeface="+mn-ea"/>
                <a:cs typeface="+mn-cs"/>
              </a:rPr>
              <a:t>If I perish, I perish". How could someone like Esther have come to a place where she was willing to die for her people, a cause and her faith?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We often look to great men and women of faith and get inspired by their great acts of faith. Many were martyred for their faith in Jesus Christ (Rev 12:11). Some of us may be called to give our lives in a similar way. And others will not. Regardless, in our Christian life, we are all called to die. We are called to die a daily death surrendering our lives to God. This is actually a harder task than a one-time sacrificial act. The great men and women who paid with their lives for their faith have one thing in common, they learned to die long before they actually did.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John 12 tells us that unless a grain of wheat falls to the earth to die, it will not live again. Unless we die, we can never experience the resurrection power of Jesus working in our lives. His power is strongest in us when we willingly give ourselves over to Him in full surrender. </a:t>
            </a:r>
          </a:p>
        </p:txBody>
      </p:sp>
      <p:sp>
        <p:nvSpPr>
          <p:cNvPr id="4" name="Slide Number Placeholder 3"/>
          <p:cNvSpPr>
            <a:spLocks noGrp="1"/>
          </p:cNvSpPr>
          <p:nvPr>
            <p:ph type="sldNum" sz="quarter" idx="10"/>
          </p:nvPr>
        </p:nvSpPr>
        <p:spPr/>
        <p:txBody>
          <a:bodyPr/>
          <a:lstStyle/>
          <a:p>
            <a:fld id="{3B849102-A3DE-4B6E-8664-42BEF3AE0A44}" type="slidenum">
              <a:rPr lang="en-AU" smtClean="0"/>
              <a:t>1</a:t>
            </a:fld>
            <a:endParaRPr lang="en-AU"/>
          </a:p>
        </p:txBody>
      </p:sp>
    </p:spTree>
    <p:extLst>
      <p:ext uri="{BB962C8B-B14F-4D97-AF65-F5344CB8AC3E}">
        <p14:creationId xmlns:p14="http://schemas.microsoft.com/office/powerpoint/2010/main" val="312800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It’s</a:t>
            </a:r>
            <a:r>
              <a:rPr lang="en-AU" baseline="0" dirty="0"/>
              <a:t> the little decisions that we make that enable us to live a life that is pleasing to God and ultimately, enable us to give our lives freely to the One who gave it all for us.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4</a:t>
            </a:fld>
            <a:endParaRPr lang="en-AU"/>
          </a:p>
        </p:txBody>
      </p:sp>
    </p:spTree>
    <p:extLst>
      <p:ext uri="{BB962C8B-B14F-4D97-AF65-F5344CB8AC3E}">
        <p14:creationId xmlns:p14="http://schemas.microsoft.com/office/powerpoint/2010/main" val="3356411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basis of today's message is this one central truth- when we have learned to die (to ourselves), we have truly started to live (for Jesus). </a:t>
            </a:r>
          </a:p>
          <a:p>
            <a:r>
              <a:rPr lang="en-AU" sz="1200" kern="1200" dirty="0">
                <a:solidFill>
                  <a:schemeClr val="tx1"/>
                </a:solidFill>
                <a:effectLst/>
                <a:latin typeface="+mn-lt"/>
                <a:ea typeface="+mn-ea"/>
                <a:cs typeface="+mn-cs"/>
              </a:rPr>
              <a:t>We will explore the following</a:t>
            </a:r>
          </a:p>
          <a:p>
            <a:pPr lvl="0"/>
            <a:r>
              <a:rPr lang="en-AU" sz="1200" kern="1200" dirty="0">
                <a:solidFill>
                  <a:schemeClr val="tx1"/>
                </a:solidFill>
                <a:effectLst/>
                <a:latin typeface="+mn-lt"/>
                <a:ea typeface="+mn-ea"/>
                <a:cs typeface="+mn-cs"/>
              </a:rPr>
              <a:t>What it means to die (to ourselves) and live (for Jesus)</a:t>
            </a:r>
          </a:p>
          <a:p>
            <a:pPr lvl="0"/>
            <a:r>
              <a:rPr lang="en-AU" sz="1200" kern="1200" dirty="0">
                <a:solidFill>
                  <a:schemeClr val="tx1"/>
                </a:solidFill>
                <a:effectLst/>
                <a:latin typeface="+mn-lt"/>
                <a:ea typeface="+mn-ea"/>
                <a:cs typeface="+mn-cs"/>
              </a:rPr>
              <a:t>The enemy of our soul</a:t>
            </a:r>
          </a:p>
          <a:p>
            <a:pPr lvl="0"/>
            <a:r>
              <a:rPr lang="en-AU" sz="1200" kern="1200" dirty="0">
                <a:solidFill>
                  <a:schemeClr val="tx1"/>
                </a:solidFill>
                <a:effectLst/>
                <a:latin typeface="+mn-lt"/>
                <a:ea typeface="+mn-ea"/>
                <a:cs typeface="+mn-cs"/>
              </a:rPr>
              <a:t>The resurrected life</a:t>
            </a:r>
          </a:p>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6</a:t>
            </a:fld>
            <a:endParaRPr lang="en-AU"/>
          </a:p>
        </p:txBody>
      </p:sp>
    </p:spTree>
    <p:extLst>
      <p:ext uri="{BB962C8B-B14F-4D97-AF65-F5344CB8AC3E}">
        <p14:creationId xmlns:p14="http://schemas.microsoft.com/office/powerpoint/2010/main" val="1679761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a:t>
            </a:r>
            <a:r>
              <a:rPr lang="en-AU" baseline="0" dirty="0"/>
              <a:t> is what it means to die – this is how we should live (live to die)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7</a:t>
            </a:fld>
            <a:endParaRPr lang="en-AU"/>
          </a:p>
        </p:txBody>
      </p:sp>
    </p:spTree>
    <p:extLst>
      <p:ext uri="{BB962C8B-B14F-4D97-AF65-F5344CB8AC3E}">
        <p14:creationId xmlns:p14="http://schemas.microsoft.com/office/powerpoint/2010/main" val="1044042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a:t>
            </a:r>
            <a:r>
              <a:rPr lang="en-AU" baseline="0" dirty="0"/>
              <a:t> is what it means to die – this is how we should live (live to die)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8</a:t>
            </a:fld>
            <a:endParaRPr lang="en-AU"/>
          </a:p>
        </p:txBody>
      </p:sp>
    </p:spTree>
    <p:extLst>
      <p:ext uri="{BB962C8B-B14F-4D97-AF65-F5344CB8AC3E}">
        <p14:creationId xmlns:p14="http://schemas.microsoft.com/office/powerpoint/2010/main" val="1665416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What does it mean to die?</a:t>
            </a:r>
            <a:r>
              <a:rPr lang="en-AU" baseline="0" dirty="0"/>
              <a:t> Complete surrender </a:t>
            </a:r>
          </a:p>
          <a:p>
            <a:endParaRPr lang="en-AU" baseline="0" dirty="0"/>
          </a:p>
          <a:p>
            <a:r>
              <a:rPr lang="en-AU" baseline="0" dirty="0"/>
              <a:t>What stops us from surrendering completely?</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9</a:t>
            </a:fld>
            <a:endParaRPr lang="en-AU"/>
          </a:p>
        </p:txBody>
      </p:sp>
    </p:spTree>
    <p:extLst>
      <p:ext uri="{BB962C8B-B14F-4D97-AF65-F5344CB8AC3E}">
        <p14:creationId xmlns:p14="http://schemas.microsoft.com/office/powerpoint/2010/main" val="1172234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a:t>Our desire for other things (things other than pleasing God) comes in and chokes the word that we have heard. So that is cannot take root and we cannot bear fruit. Remember in John 12, the point of dying is to be resurrected that we might bear much fruit. </a:t>
            </a:r>
          </a:p>
          <a:p>
            <a:endParaRPr lang="en-AU" baseline="0" dirty="0"/>
          </a:p>
          <a:p>
            <a:r>
              <a:rPr lang="en-AU" dirty="0"/>
              <a:t>Our heart attitude determines</a:t>
            </a:r>
            <a:r>
              <a:rPr lang="en-AU" baseline="0" dirty="0"/>
              <a:t> whether we will firstly receive the word of God, how much of it we will receive and whether we bear any fruit. </a:t>
            </a:r>
          </a:p>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10</a:t>
            </a:fld>
            <a:endParaRPr lang="en-AU"/>
          </a:p>
        </p:txBody>
      </p:sp>
    </p:spTree>
    <p:extLst>
      <p:ext uri="{BB962C8B-B14F-4D97-AF65-F5344CB8AC3E}">
        <p14:creationId xmlns:p14="http://schemas.microsoft.com/office/powerpoint/2010/main" val="2386788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11</a:t>
            </a:fld>
            <a:endParaRPr lang="en-AU"/>
          </a:p>
        </p:txBody>
      </p:sp>
    </p:spTree>
    <p:extLst>
      <p:ext uri="{BB962C8B-B14F-4D97-AF65-F5344CB8AC3E}">
        <p14:creationId xmlns:p14="http://schemas.microsoft.com/office/powerpoint/2010/main" val="3120364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a:t>
            </a:r>
            <a:r>
              <a:rPr lang="en-AU" baseline="0" dirty="0"/>
              <a:t> enemy to complete surrender is our attitude – attitudes of pride, self-reliance, apathy, indifference, resentment or bitterness will hinder us from being able to completely surrender, die to ourselves and therefore experience the resurrection power of Jesus. </a:t>
            </a:r>
            <a:endParaRPr lang="en-AU" dirty="0"/>
          </a:p>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12</a:t>
            </a:fld>
            <a:endParaRPr lang="en-AU"/>
          </a:p>
        </p:txBody>
      </p:sp>
    </p:spTree>
    <p:extLst>
      <p:ext uri="{BB962C8B-B14F-4D97-AF65-F5344CB8AC3E}">
        <p14:creationId xmlns:p14="http://schemas.microsoft.com/office/powerpoint/2010/main" val="1842419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How would you feel if God said those words about you “I greatly regret</a:t>
            </a:r>
            <a:r>
              <a:rPr lang="en-AU" baseline="0" dirty="0"/>
              <a:t>”.  God assessed Saul and found that he turned away. He rejected God’s word – like a man with a thorny heart, he heard God’s word but the desire for other things choked him. He allowed the Israelites to keep the choicest things so that they could bring home the spoils. He had allowed </a:t>
            </a:r>
            <a:r>
              <a:rPr lang="en-AU" b="1" baseline="0" dirty="0"/>
              <a:t>his desire for other things</a:t>
            </a:r>
            <a:r>
              <a:rPr lang="en-AU" b="0" baseline="0" dirty="0"/>
              <a:t> to enter his heart</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13</a:t>
            </a:fld>
            <a:endParaRPr lang="en-AU"/>
          </a:p>
        </p:txBody>
      </p:sp>
    </p:spTree>
    <p:extLst>
      <p:ext uri="{BB962C8B-B14F-4D97-AF65-F5344CB8AC3E}">
        <p14:creationId xmlns:p14="http://schemas.microsoft.com/office/powerpoint/2010/main" val="49123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a:t>
            </a:r>
            <a:r>
              <a:rPr lang="en-AU" baseline="0" dirty="0"/>
              <a:t> your life groups, we covered a lesson on Spiritual Hunger. And in Jeremiah, our SOAP reading we have been reading about God’s loving kindness to a people that didn’t deserve it. Time after time, Israel turned their back on God. They rejected His word, They allowed other things to enter in and choke the word that they heard. God is speaking to us in this season. </a:t>
            </a:r>
          </a:p>
          <a:p>
            <a:r>
              <a:rPr lang="en-AU" sz="1200" b="1" i="0" kern="1200" dirty="0">
                <a:solidFill>
                  <a:schemeClr val="tx1"/>
                </a:solidFill>
                <a:effectLst/>
                <a:latin typeface="+mn-lt"/>
                <a:ea typeface="+mn-ea"/>
                <a:cs typeface="+mn-cs"/>
              </a:rPr>
              <a:t>James 4:8</a:t>
            </a:r>
            <a:r>
              <a:rPr lang="en-AU" sz="1200" b="1" i="0" kern="1200" baseline="0" dirty="0">
                <a:solidFill>
                  <a:schemeClr val="tx1"/>
                </a:solidFill>
                <a:effectLst/>
                <a:latin typeface="+mn-lt"/>
                <a:ea typeface="+mn-ea"/>
                <a:cs typeface="+mn-cs"/>
              </a:rPr>
              <a:t> </a:t>
            </a:r>
            <a:r>
              <a:rPr lang="en-AU" sz="1200" b="1" i="0" kern="1200" dirty="0">
                <a:solidFill>
                  <a:schemeClr val="tx1"/>
                </a:solidFill>
                <a:effectLst/>
                <a:latin typeface="+mn-lt"/>
                <a:ea typeface="+mn-ea"/>
                <a:cs typeface="+mn-cs"/>
              </a:rPr>
              <a:t>Draw</a:t>
            </a:r>
            <a:r>
              <a:rPr lang="en-AU" sz="1200" b="0" i="0" kern="1200" dirty="0">
                <a:solidFill>
                  <a:schemeClr val="tx1"/>
                </a:solidFill>
                <a:effectLst/>
                <a:latin typeface="+mn-lt"/>
                <a:ea typeface="+mn-ea"/>
                <a:cs typeface="+mn-cs"/>
              </a:rPr>
              <a:t> </a:t>
            </a:r>
            <a:r>
              <a:rPr lang="en-AU" sz="1200" b="1" i="0" kern="1200" dirty="0">
                <a:solidFill>
                  <a:schemeClr val="tx1"/>
                </a:solidFill>
                <a:effectLst/>
                <a:latin typeface="+mn-lt"/>
                <a:ea typeface="+mn-ea"/>
                <a:cs typeface="+mn-cs"/>
              </a:rPr>
              <a:t>near</a:t>
            </a:r>
            <a:r>
              <a:rPr lang="en-AU" sz="1200" b="0" i="0" kern="1200" dirty="0">
                <a:solidFill>
                  <a:schemeClr val="tx1"/>
                </a:solidFill>
                <a:effectLst/>
                <a:latin typeface="+mn-lt"/>
                <a:ea typeface="+mn-ea"/>
                <a:cs typeface="+mn-cs"/>
              </a:rPr>
              <a:t> to God and He will </a:t>
            </a:r>
            <a:r>
              <a:rPr lang="en-AU" sz="1200" b="1" i="0" kern="1200" dirty="0">
                <a:solidFill>
                  <a:schemeClr val="tx1"/>
                </a:solidFill>
                <a:effectLst/>
                <a:latin typeface="+mn-lt"/>
                <a:ea typeface="+mn-ea"/>
                <a:cs typeface="+mn-cs"/>
              </a:rPr>
              <a:t>draw</a:t>
            </a:r>
            <a:r>
              <a:rPr lang="en-AU" sz="1200" b="0" i="0" kern="1200" dirty="0">
                <a:solidFill>
                  <a:schemeClr val="tx1"/>
                </a:solidFill>
                <a:effectLst/>
                <a:latin typeface="+mn-lt"/>
                <a:ea typeface="+mn-ea"/>
                <a:cs typeface="+mn-cs"/>
              </a:rPr>
              <a:t> </a:t>
            </a:r>
            <a:r>
              <a:rPr lang="en-AU" sz="1200" b="1" i="0" kern="1200" dirty="0">
                <a:solidFill>
                  <a:schemeClr val="tx1"/>
                </a:solidFill>
                <a:effectLst/>
                <a:latin typeface="+mn-lt"/>
                <a:ea typeface="+mn-ea"/>
                <a:cs typeface="+mn-cs"/>
              </a:rPr>
              <a:t>near</a:t>
            </a:r>
            <a:r>
              <a:rPr lang="en-AU" sz="1200" b="0" i="0" kern="1200" dirty="0">
                <a:solidFill>
                  <a:schemeClr val="tx1"/>
                </a:solidFill>
                <a:effectLst/>
                <a:latin typeface="+mn-lt"/>
                <a:ea typeface="+mn-ea"/>
                <a:cs typeface="+mn-cs"/>
              </a:rPr>
              <a:t> to you. Cleanse </a:t>
            </a:r>
            <a:r>
              <a:rPr lang="en-AU" sz="1200" b="0" i="1" kern="1200" dirty="0">
                <a:solidFill>
                  <a:schemeClr val="tx1"/>
                </a:solidFill>
                <a:effectLst/>
                <a:latin typeface="+mn-lt"/>
                <a:ea typeface="+mn-ea"/>
                <a:cs typeface="+mn-cs"/>
              </a:rPr>
              <a:t>your</a:t>
            </a:r>
            <a:r>
              <a:rPr lang="en-AU" sz="1200" b="0" i="0" kern="1200" dirty="0">
                <a:solidFill>
                  <a:schemeClr val="tx1"/>
                </a:solidFill>
                <a:effectLst/>
                <a:latin typeface="+mn-lt"/>
                <a:ea typeface="+mn-ea"/>
                <a:cs typeface="+mn-cs"/>
              </a:rPr>
              <a:t> hands, </a:t>
            </a:r>
            <a:r>
              <a:rPr lang="en-AU" sz="1200" b="0" i="1" kern="1200" dirty="0" err="1">
                <a:solidFill>
                  <a:schemeClr val="tx1"/>
                </a:solidFill>
                <a:effectLst/>
                <a:latin typeface="+mn-lt"/>
                <a:ea typeface="+mn-ea"/>
                <a:cs typeface="+mn-cs"/>
              </a:rPr>
              <a:t>you</a:t>
            </a:r>
            <a:r>
              <a:rPr lang="en-AU" sz="1200" b="0" i="0" kern="1200" dirty="0" err="1">
                <a:solidFill>
                  <a:schemeClr val="tx1"/>
                </a:solidFill>
                <a:effectLst/>
                <a:latin typeface="+mn-lt"/>
                <a:ea typeface="+mn-ea"/>
                <a:cs typeface="+mn-cs"/>
              </a:rPr>
              <a:t>sinners</a:t>
            </a:r>
            <a:r>
              <a:rPr lang="en-AU" sz="1200" b="0" i="0" kern="1200" dirty="0">
                <a:solidFill>
                  <a:schemeClr val="tx1"/>
                </a:solidFill>
                <a:effectLst/>
                <a:latin typeface="+mn-lt"/>
                <a:ea typeface="+mn-ea"/>
                <a:cs typeface="+mn-cs"/>
              </a:rPr>
              <a:t>; and purify </a:t>
            </a:r>
            <a:r>
              <a:rPr lang="en-AU" sz="1200" b="0" i="1" kern="1200" dirty="0">
                <a:solidFill>
                  <a:schemeClr val="tx1"/>
                </a:solidFill>
                <a:effectLst/>
                <a:latin typeface="+mn-lt"/>
                <a:ea typeface="+mn-ea"/>
                <a:cs typeface="+mn-cs"/>
              </a:rPr>
              <a:t>your</a:t>
            </a:r>
            <a:r>
              <a:rPr lang="en-AU" sz="1200" b="0" i="0" kern="1200" dirty="0">
                <a:solidFill>
                  <a:schemeClr val="tx1"/>
                </a:solidFill>
                <a:effectLst/>
                <a:latin typeface="+mn-lt"/>
                <a:ea typeface="+mn-ea"/>
                <a:cs typeface="+mn-cs"/>
              </a:rPr>
              <a:t> hearts, </a:t>
            </a:r>
            <a:r>
              <a:rPr lang="en-AU" sz="1200" b="0" i="1" kern="1200" dirty="0">
                <a:solidFill>
                  <a:schemeClr val="tx1"/>
                </a:solidFill>
                <a:effectLst/>
                <a:latin typeface="+mn-lt"/>
                <a:ea typeface="+mn-ea"/>
                <a:cs typeface="+mn-cs"/>
              </a:rPr>
              <a:t>you</a:t>
            </a:r>
            <a:r>
              <a:rPr lang="en-AU" sz="1200" b="0" i="0" kern="1200" dirty="0">
                <a:solidFill>
                  <a:schemeClr val="tx1"/>
                </a:solidFill>
                <a:effectLst/>
                <a:latin typeface="+mn-lt"/>
                <a:ea typeface="+mn-ea"/>
                <a:cs typeface="+mn-cs"/>
              </a:rPr>
              <a:t> double-minded.” Let’s draw near to God and not be double-minded anymore. If God is</a:t>
            </a:r>
            <a:r>
              <a:rPr lang="en-AU" sz="1200" b="0" i="0" kern="1200" baseline="0" dirty="0">
                <a:solidFill>
                  <a:schemeClr val="tx1"/>
                </a:solidFill>
                <a:effectLst/>
                <a:latin typeface="+mn-lt"/>
                <a:ea typeface="+mn-ea"/>
                <a:cs typeface="+mn-cs"/>
              </a:rPr>
              <a:t> God, let’s serve Him wholeheartedly without any reservation. Let’s not turn our backs on God.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14</a:t>
            </a:fld>
            <a:endParaRPr lang="en-AU"/>
          </a:p>
        </p:txBody>
      </p:sp>
    </p:spTree>
    <p:extLst>
      <p:ext uri="{BB962C8B-B14F-4D97-AF65-F5344CB8AC3E}">
        <p14:creationId xmlns:p14="http://schemas.microsoft.com/office/powerpoint/2010/main" val="33414496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0" y="5589240"/>
            <a:ext cx="9144000" cy="504825"/>
          </a:xfrm>
        </p:spPr>
        <p:txBody>
          <a:bodyPr/>
          <a:lstStyle/>
          <a:p>
            <a:r>
              <a:rPr lang="en-US" b="0" dirty="0"/>
              <a:t>Grace Liew</a:t>
            </a:r>
          </a:p>
        </p:txBody>
      </p:sp>
      <p:sp>
        <p:nvSpPr>
          <p:cNvPr id="4" name="Text Placeholder 3"/>
          <p:cNvSpPr>
            <a:spLocks noGrp="1"/>
          </p:cNvSpPr>
          <p:nvPr>
            <p:ph type="body" sz="quarter" idx="12"/>
          </p:nvPr>
        </p:nvSpPr>
        <p:spPr>
          <a:xfrm>
            <a:off x="18056" y="188640"/>
            <a:ext cx="2519362" cy="329008"/>
          </a:xfrm>
        </p:spPr>
        <p:txBody>
          <a:bodyPr/>
          <a:lstStyle/>
          <a:p>
            <a:r>
              <a:rPr lang="en-US" sz="1100" b="0" dirty="0">
                <a:solidFill>
                  <a:schemeClr val="bg1"/>
                </a:solidFill>
              </a:rPr>
              <a:t>31 July 2016</a:t>
            </a:r>
          </a:p>
        </p:txBody>
      </p:sp>
      <p:sp>
        <p:nvSpPr>
          <p:cNvPr id="2" name="Title 1"/>
          <p:cNvSpPr>
            <a:spLocks noGrp="1"/>
          </p:cNvSpPr>
          <p:nvPr>
            <p:ph type="title"/>
          </p:nvPr>
        </p:nvSpPr>
        <p:spPr>
          <a:xfrm>
            <a:off x="1283" y="4077072"/>
            <a:ext cx="9144000" cy="1412776"/>
          </a:xfrm>
          <a:solidFill>
            <a:schemeClr val="bg1">
              <a:alpha val="84000"/>
            </a:schemeClr>
          </a:solidFill>
        </p:spPr>
        <p:txBody>
          <a:bodyPr/>
          <a:lstStyle/>
          <a:p>
            <a:r>
              <a:rPr lang="en-US" sz="4400" spc="300" dirty="0"/>
              <a:t>If I perish, I perish</a:t>
            </a:r>
            <a:br>
              <a:rPr lang="en-US" sz="4400" spc="300" dirty="0"/>
            </a:br>
            <a:r>
              <a:rPr lang="en-US" sz="3200" b="0" spc="300" dirty="0"/>
              <a:t>Part One</a:t>
            </a:r>
            <a:endParaRPr lang="en-US" sz="4400" b="0" spc="300" dirty="0"/>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John 12:24-26 (AMP)</a:t>
            </a:r>
          </a:p>
        </p:txBody>
      </p:sp>
      <p:sp>
        <p:nvSpPr>
          <p:cNvPr id="3" name="Content Placeholder 2"/>
          <p:cNvSpPr>
            <a:spLocks noGrp="1"/>
          </p:cNvSpPr>
          <p:nvPr>
            <p:ph idx="1"/>
          </p:nvPr>
        </p:nvSpPr>
        <p:spPr>
          <a:xfrm>
            <a:off x="251520" y="1207293"/>
            <a:ext cx="8712968" cy="4886003"/>
          </a:xfrm>
        </p:spPr>
        <p:txBody>
          <a:bodyPr>
            <a:normAutofit/>
          </a:bodyPr>
          <a:lstStyle/>
          <a:p>
            <a:pPr marL="0" indent="0">
              <a:buNone/>
            </a:pPr>
            <a:r>
              <a:rPr lang="en-AU" sz="3000" i="1" dirty="0"/>
              <a:t>"I assure you and most solemnly say to you, </a:t>
            </a:r>
            <a:r>
              <a:rPr lang="en-AU" sz="3000" b="1" i="1" dirty="0"/>
              <a:t>unless</a:t>
            </a:r>
            <a:r>
              <a:rPr lang="en-AU" sz="3000" i="1" dirty="0"/>
              <a:t> a grain of wheat </a:t>
            </a:r>
            <a:r>
              <a:rPr lang="en-AU" sz="3000" b="1" i="1" dirty="0"/>
              <a:t>falls into the earth and dies</a:t>
            </a:r>
            <a:r>
              <a:rPr lang="en-AU" sz="3000" i="1" dirty="0"/>
              <a:t>, it remains alone [just one grain, never more]. </a:t>
            </a:r>
          </a:p>
          <a:p>
            <a:pPr marL="0" indent="0">
              <a:buNone/>
            </a:pPr>
            <a:r>
              <a:rPr lang="en-AU" sz="3000" i="1" dirty="0"/>
              <a:t>But if it dies, it produces much grain and yields a harvest. </a:t>
            </a:r>
          </a:p>
        </p:txBody>
      </p:sp>
      <p:pic>
        <p:nvPicPr>
          <p:cNvPr id="5" name="Picture 2" descr="http://frlouis.com/wp-content/uploads/2012/08/germination-of-a-se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870878"/>
            <a:ext cx="3810000" cy="2981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0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John 12:24-26 (AMP)</a:t>
            </a:r>
          </a:p>
        </p:txBody>
      </p:sp>
      <p:sp>
        <p:nvSpPr>
          <p:cNvPr id="3" name="Content Placeholder 2"/>
          <p:cNvSpPr>
            <a:spLocks noGrp="1"/>
          </p:cNvSpPr>
          <p:nvPr>
            <p:ph idx="1"/>
          </p:nvPr>
        </p:nvSpPr>
        <p:spPr>
          <a:xfrm>
            <a:off x="251520" y="1207293"/>
            <a:ext cx="8712968" cy="4886003"/>
          </a:xfrm>
        </p:spPr>
        <p:txBody>
          <a:bodyPr>
            <a:normAutofit/>
          </a:bodyPr>
          <a:lstStyle/>
          <a:p>
            <a:pPr marL="0" indent="0">
              <a:buNone/>
            </a:pPr>
            <a:r>
              <a:rPr lang="en-AU" i="1" dirty="0"/>
              <a:t>The one who loves his life </a:t>
            </a:r>
          </a:p>
          <a:p>
            <a:pPr marL="0" indent="0">
              <a:buNone/>
            </a:pPr>
            <a:r>
              <a:rPr lang="en-AU" i="1" dirty="0"/>
              <a:t>[eventually] loses it [through death], </a:t>
            </a:r>
          </a:p>
          <a:p>
            <a:pPr marL="0" indent="0">
              <a:buNone/>
            </a:pPr>
            <a:endParaRPr lang="en-AU" i="1" dirty="0"/>
          </a:p>
          <a:p>
            <a:pPr marL="0" indent="0">
              <a:buNone/>
            </a:pPr>
            <a:r>
              <a:rPr lang="en-AU" i="1" dirty="0"/>
              <a:t>but the one who hates his life in this world [and </a:t>
            </a:r>
            <a:r>
              <a:rPr lang="en-AU" b="1" i="1" dirty="0"/>
              <a:t>is concerned with pleasing God</a:t>
            </a:r>
            <a:r>
              <a:rPr lang="en-AU" i="1" dirty="0"/>
              <a:t>] </a:t>
            </a:r>
          </a:p>
          <a:p>
            <a:pPr marL="0" indent="0">
              <a:buNone/>
            </a:pPr>
            <a:r>
              <a:rPr lang="en-AU" i="1" dirty="0"/>
              <a:t>will keep it for life eternal. </a:t>
            </a:r>
            <a:endParaRPr lang="en-AU" dirty="0"/>
          </a:p>
        </p:txBody>
      </p:sp>
    </p:spTree>
    <p:extLst>
      <p:ext uri="{BB962C8B-B14F-4D97-AF65-F5344CB8AC3E}">
        <p14:creationId xmlns:p14="http://schemas.microsoft.com/office/powerpoint/2010/main" val="222279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John 12:24-26 (AMP)</a:t>
            </a:r>
          </a:p>
        </p:txBody>
      </p:sp>
      <p:sp>
        <p:nvSpPr>
          <p:cNvPr id="3" name="Content Placeholder 2"/>
          <p:cNvSpPr>
            <a:spLocks noGrp="1"/>
          </p:cNvSpPr>
          <p:nvPr>
            <p:ph idx="1"/>
          </p:nvPr>
        </p:nvSpPr>
        <p:spPr>
          <a:xfrm>
            <a:off x="251520" y="1207293"/>
            <a:ext cx="8712968" cy="4886003"/>
          </a:xfrm>
        </p:spPr>
        <p:txBody>
          <a:bodyPr>
            <a:normAutofit/>
          </a:bodyPr>
          <a:lstStyle/>
          <a:p>
            <a:pPr marL="0" indent="0">
              <a:buNone/>
            </a:pPr>
            <a:r>
              <a:rPr lang="en-AU" i="1" dirty="0"/>
              <a:t>If anyone serves Me, </a:t>
            </a:r>
            <a:r>
              <a:rPr lang="en-AU" b="1" i="1" dirty="0"/>
              <a:t>he must [continue to faithfully] follow Me</a:t>
            </a:r>
            <a:r>
              <a:rPr lang="en-AU" i="1" dirty="0"/>
              <a:t> </a:t>
            </a:r>
          </a:p>
          <a:p>
            <a:pPr marL="0" indent="0">
              <a:buNone/>
            </a:pPr>
            <a:r>
              <a:rPr lang="en-AU" i="1" dirty="0"/>
              <a:t>[without hesitation, holding steadfastly to Me, conforming to My example in living and, if need be, suffering or perhaps dying because of faith in Me]; </a:t>
            </a:r>
          </a:p>
          <a:p>
            <a:pPr marL="0" indent="0">
              <a:buNone/>
            </a:pPr>
            <a:r>
              <a:rPr lang="en-AU" i="1" dirty="0"/>
              <a:t>and wherever I am [in heaven’s glory], there will My servant be also. If anyone serves Me, the Father will honour him.</a:t>
            </a:r>
            <a:endParaRPr lang="en-AU" dirty="0"/>
          </a:p>
        </p:txBody>
      </p:sp>
    </p:spTree>
    <p:extLst>
      <p:ext uri="{BB962C8B-B14F-4D97-AF65-F5344CB8AC3E}">
        <p14:creationId xmlns:p14="http://schemas.microsoft.com/office/powerpoint/2010/main" val="2545602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Revelation 12:11</a:t>
            </a:r>
          </a:p>
        </p:txBody>
      </p:sp>
      <p:sp>
        <p:nvSpPr>
          <p:cNvPr id="3" name="Content Placeholder 2"/>
          <p:cNvSpPr>
            <a:spLocks noGrp="1"/>
          </p:cNvSpPr>
          <p:nvPr>
            <p:ph idx="1"/>
          </p:nvPr>
        </p:nvSpPr>
        <p:spPr/>
        <p:txBody>
          <a:bodyPr/>
          <a:lstStyle/>
          <a:p>
            <a:pPr marL="0" indent="0">
              <a:buNone/>
            </a:pPr>
            <a:r>
              <a:rPr lang="en-AU" i="1" dirty="0"/>
              <a:t>And they overcame him </a:t>
            </a:r>
          </a:p>
          <a:p>
            <a:r>
              <a:rPr lang="en-AU" i="1" dirty="0"/>
              <a:t>by the blood of the Lamb and </a:t>
            </a:r>
          </a:p>
          <a:p>
            <a:r>
              <a:rPr lang="en-AU" i="1" dirty="0"/>
              <a:t>by the word of their testimony, and </a:t>
            </a:r>
          </a:p>
          <a:p>
            <a:r>
              <a:rPr lang="en-AU" i="1" dirty="0"/>
              <a:t>they did not love their lives to the death.</a:t>
            </a:r>
          </a:p>
        </p:txBody>
      </p:sp>
    </p:spTree>
    <p:extLst>
      <p:ext uri="{BB962C8B-B14F-4D97-AF65-F5344CB8AC3E}">
        <p14:creationId xmlns:p14="http://schemas.microsoft.com/office/powerpoint/2010/main" val="183290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Overview</a:t>
            </a:r>
          </a:p>
        </p:txBody>
      </p:sp>
      <p:sp>
        <p:nvSpPr>
          <p:cNvPr id="3" name="Content Placeholder 2"/>
          <p:cNvSpPr>
            <a:spLocks noGrp="1"/>
          </p:cNvSpPr>
          <p:nvPr>
            <p:ph idx="1"/>
          </p:nvPr>
        </p:nvSpPr>
        <p:spPr/>
        <p:txBody>
          <a:bodyPr>
            <a:normAutofit/>
          </a:bodyPr>
          <a:lstStyle/>
          <a:p>
            <a:pPr lvl="0"/>
            <a:r>
              <a:rPr lang="en-AU" dirty="0"/>
              <a:t>What does it mean to die? </a:t>
            </a:r>
          </a:p>
          <a:p>
            <a:pPr lvl="0"/>
            <a:r>
              <a:rPr lang="en-AU" dirty="0"/>
              <a:t>The enemy to complete surrender</a:t>
            </a:r>
          </a:p>
          <a:p>
            <a:pPr lvl="0"/>
            <a:r>
              <a:rPr lang="en-AU" dirty="0"/>
              <a:t>Living a resurrected life!</a:t>
            </a:r>
          </a:p>
          <a:p>
            <a:endParaRPr lang="en-AU" dirty="0"/>
          </a:p>
        </p:txBody>
      </p:sp>
      <p:sp>
        <p:nvSpPr>
          <p:cNvPr id="5" name="Rectangle 4"/>
          <p:cNvSpPr/>
          <p:nvPr/>
        </p:nvSpPr>
        <p:spPr>
          <a:xfrm>
            <a:off x="179512" y="1207293"/>
            <a:ext cx="8568952" cy="1213595"/>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8609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it mean to die? </a:t>
            </a:r>
          </a:p>
        </p:txBody>
      </p:sp>
      <p:sp>
        <p:nvSpPr>
          <p:cNvPr id="3" name="Content Placeholder 2"/>
          <p:cNvSpPr>
            <a:spLocks noGrp="1"/>
          </p:cNvSpPr>
          <p:nvPr>
            <p:ph idx="1"/>
          </p:nvPr>
        </p:nvSpPr>
        <p:spPr>
          <a:xfrm>
            <a:off x="251520" y="1268760"/>
            <a:ext cx="8712968" cy="5112569"/>
          </a:xfrm>
        </p:spPr>
        <p:txBody>
          <a:bodyPr>
            <a:normAutofit fontScale="85000" lnSpcReduction="10000"/>
          </a:bodyPr>
          <a:lstStyle/>
          <a:p>
            <a:pPr marL="514350" indent="-514350">
              <a:buAutoNum type="arabicPeriod"/>
            </a:pPr>
            <a:r>
              <a:rPr lang="en-AU" sz="4000" b="1" dirty="0"/>
              <a:t>Present our bodies (Rom 12:1)</a:t>
            </a:r>
          </a:p>
          <a:p>
            <a:pPr marL="0" indent="0">
              <a:buNone/>
            </a:pPr>
            <a:r>
              <a:rPr lang="en-AU" dirty="0"/>
              <a:t>1 </a:t>
            </a:r>
            <a:r>
              <a:rPr lang="en-AU" dirty="0" err="1"/>
              <a:t>Cor</a:t>
            </a:r>
            <a:r>
              <a:rPr lang="en-AU" dirty="0"/>
              <a:t> 6:20 “</a:t>
            </a:r>
            <a:r>
              <a:rPr lang="en-AU" i="1" dirty="0"/>
              <a:t>For you were bought at a price; therefore glorify God in your body and in your spirit, </a:t>
            </a:r>
            <a:r>
              <a:rPr lang="en-AU" b="1" i="1" dirty="0">
                <a:solidFill>
                  <a:schemeClr val="accent1"/>
                </a:solidFill>
              </a:rPr>
              <a:t>which are God’s</a:t>
            </a:r>
            <a:r>
              <a:rPr lang="en-AU" i="1" dirty="0">
                <a:solidFill>
                  <a:schemeClr val="accent1"/>
                </a:solidFill>
              </a:rPr>
              <a:t>.</a:t>
            </a:r>
            <a:r>
              <a:rPr lang="en-AU" i="1" dirty="0"/>
              <a:t>”</a:t>
            </a:r>
            <a:endParaRPr lang="en-AU" dirty="0"/>
          </a:p>
          <a:p>
            <a:pPr marL="0" indent="0">
              <a:buNone/>
            </a:pPr>
            <a:r>
              <a:rPr lang="en-AU" dirty="0"/>
              <a:t>Rom 12:1 “</a:t>
            </a:r>
            <a:r>
              <a:rPr lang="en-AU" i="1" dirty="0"/>
              <a:t>I beseech you therefore, brethren, by the mercies of God, that you </a:t>
            </a:r>
            <a:r>
              <a:rPr lang="en-AU" b="1" i="1" dirty="0">
                <a:solidFill>
                  <a:schemeClr val="accent1"/>
                </a:solidFill>
              </a:rPr>
              <a:t>present your bodies a living sacrifice</a:t>
            </a:r>
            <a:r>
              <a:rPr lang="en-AU" i="1" dirty="0"/>
              <a:t>, holy, acceptable to God, which is your reasonable service.” </a:t>
            </a:r>
          </a:p>
          <a:p>
            <a:pPr marL="0" indent="0">
              <a:buNone/>
            </a:pPr>
            <a:r>
              <a:rPr lang="en-AU" dirty="0"/>
              <a:t>Gal 2:20 “</a:t>
            </a:r>
            <a:r>
              <a:rPr lang="en-AU" i="1" dirty="0"/>
              <a:t>I have been crucified with Christ; </a:t>
            </a:r>
            <a:r>
              <a:rPr lang="en-AU" b="1" i="1" dirty="0">
                <a:solidFill>
                  <a:schemeClr val="accent1"/>
                </a:solidFill>
              </a:rPr>
              <a:t>it is no longer I who live, but Christ lives in me</a:t>
            </a:r>
            <a:r>
              <a:rPr lang="en-AU" i="1" dirty="0"/>
              <a:t>; and the life which I now live in the flesh I live by faith in the Son of God, who loved me and gave Himself for me.”</a:t>
            </a:r>
          </a:p>
          <a:p>
            <a:pPr marL="514350" indent="-514350">
              <a:buAutoNum type="arabicPeriod"/>
            </a:pPr>
            <a:endParaRPr lang="en-AU" sz="2300" dirty="0"/>
          </a:p>
        </p:txBody>
      </p:sp>
    </p:spTree>
    <p:extLst>
      <p:ext uri="{BB962C8B-B14F-4D97-AF65-F5344CB8AC3E}">
        <p14:creationId xmlns:p14="http://schemas.microsoft.com/office/powerpoint/2010/main" val="309218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it mean to die? </a:t>
            </a:r>
          </a:p>
        </p:txBody>
      </p:sp>
      <p:sp>
        <p:nvSpPr>
          <p:cNvPr id="3" name="Content Placeholder 2"/>
          <p:cNvSpPr>
            <a:spLocks noGrp="1"/>
          </p:cNvSpPr>
          <p:nvPr>
            <p:ph idx="1"/>
          </p:nvPr>
        </p:nvSpPr>
        <p:spPr>
          <a:xfrm>
            <a:off x="251520" y="1268760"/>
            <a:ext cx="8712968" cy="5112569"/>
          </a:xfrm>
        </p:spPr>
        <p:txBody>
          <a:bodyPr>
            <a:normAutofit/>
          </a:bodyPr>
          <a:lstStyle/>
          <a:p>
            <a:pPr marL="514350" indent="-514350">
              <a:buFont typeface="+mj-lt"/>
              <a:buAutoNum type="arabicPeriod" startAt="2"/>
            </a:pPr>
            <a:r>
              <a:rPr lang="en-AU" sz="4000" b="1" dirty="0"/>
              <a:t>Present our members (Rom 6:13)</a:t>
            </a:r>
          </a:p>
          <a:p>
            <a:pPr marL="0" indent="0">
              <a:buNone/>
            </a:pPr>
            <a:r>
              <a:rPr lang="en-AU" dirty="0"/>
              <a:t>Rom 6:13 “</a:t>
            </a:r>
            <a:r>
              <a:rPr lang="en-AU" i="1" dirty="0"/>
              <a:t>And do not present your members as instruments of unrighteousness to sin, but present yourselves to God as being alive from the dead, and your </a:t>
            </a:r>
            <a:r>
              <a:rPr lang="en-AU" b="1" i="1" dirty="0">
                <a:solidFill>
                  <a:schemeClr val="accent1"/>
                </a:solidFill>
              </a:rPr>
              <a:t>members as instruments of righteousness to God</a:t>
            </a:r>
            <a:r>
              <a:rPr lang="en-AU" dirty="0"/>
              <a:t>.”</a:t>
            </a:r>
          </a:p>
          <a:p>
            <a:pPr marL="0" indent="0">
              <a:buNone/>
            </a:pPr>
            <a:endParaRPr lang="en-AU" sz="2000" dirty="0"/>
          </a:p>
        </p:txBody>
      </p:sp>
    </p:spTree>
    <p:extLst>
      <p:ext uri="{BB962C8B-B14F-4D97-AF65-F5344CB8AC3E}">
        <p14:creationId xmlns:p14="http://schemas.microsoft.com/office/powerpoint/2010/main" val="181092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it mean to die? </a:t>
            </a:r>
          </a:p>
        </p:txBody>
      </p:sp>
      <p:sp>
        <p:nvSpPr>
          <p:cNvPr id="3" name="Content Placeholder 2"/>
          <p:cNvSpPr>
            <a:spLocks noGrp="1"/>
          </p:cNvSpPr>
          <p:nvPr>
            <p:ph idx="1"/>
          </p:nvPr>
        </p:nvSpPr>
        <p:spPr>
          <a:xfrm>
            <a:off x="251520" y="1268760"/>
            <a:ext cx="8712968" cy="5112569"/>
          </a:xfrm>
        </p:spPr>
        <p:txBody>
          <a:bodyPr>
            <a:normAutofit/>
          </a:bodyPr>
          <a:lstStyle/>
          <a:p>
            <a:pPr marL="514350" indent="-514350">
              <a:buFont typeface="+mj-lt"/>
              <a:buAutoNum type="arabicPeriod" startAt="3"/>
            </a:pPr>
            <a:r>
              <a:rPr lang="en-AU" sz="4000" b="1" dirty="0"/>
              <a:t>Present our minds (Rom 12:2)</a:t>
            </a:r>
          </a:p>
          <a:p>
            <a:pPr marL="0" indent="0">
              <a:buNone/>
            </a:pPr>
            <a:r>
              <a:rPr lang="en-AU" i="1" dirty="0"/>
              <a:t>“And do not be conformed to this world, but </a:t>
            </a:r>
            <a:r>
              <a:rPr lang="en-AU" b="1" i="1" dirty="0">
                <a:solidFill>
                  <a:schemeClr val="accent1"/>
                </a:solidFill>
              </a:rPr>
              <a:t>be transformed by the renewing of your mind</a:t>
            </a:r>
            <a:r>
              <a:rPr lang="en-AU" i="1" dirty="0"/>
              <a:t>, that you may prove what is that good and acceptable and perfect will of God.” </a:t>
            </a:r>
          </a:p>
        </p:txBody>
      </p:sp>
      <p:pic>
        <p:nvPicPr>
          <p:cNvPr id="3074" name="Picture 2" descr="http://images.clipartpanda.com/cloud-clipart-1194984950810759386thought_cloud_jon_philli_01.svg.m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574637" y="4149080"/>
            <a:ext cx="2066734" cy="1894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96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enemy to complete surrender</a:t>
            </a:r>
          </a:p>
        </p:txBody>
      </p:sp>
      <p:sp>
        <p:nvSpPr>
          <p:cNvPr id="3" name="Content Placeholder 2"/>
          <p:cNvSpPr>
            <a:spLocks noGrp="1"/>
          </p:cNvSpPr>
          <p:nvPr>
            <p:ph idx="1"/>
          </p:nvPr>
        </p:nvSpPr>
        <p:spPr/>
        <p:txBody>
          <a:bodyPr>
            <a:normAutofit fontScale="92500" lnSpcReduction="10000"/>
          </a:bodyPr>
          <a:lstStyle/>
          <a:p>
            <a:r>
              <a:rPr lang="en-AU" dirty="0"/>
              <a:t>Our heart attitude</a:t>
            </a:r>
          </a:p>
          <a:p>
            <a:r>
              <a:rPr lang="en-AU" dirty="0"/>
              <a:t>Mark 4:18-19 “</a:t>
            </a:r>
            <a:r>
              <a:rPr lang="en-AU" i="1" dirty="0"/>
              <a:t>Now these are the ones sown among thorns; they are the ones who hear the word, and </a:t>
            </a:r>
          </a:p>
          <a:p>
            <a:pPr marL="514350" indent="-514350">
              <a:buAutoNum type="arabicPeriod"/>
            </a:pPr>
            <a:r>
              <a:rPr lang="en-AU" i="1" dirty="0"/>
              <a:t>The cares of this world, </a:t>
            </a:r>
          </a:p>
          <a:p>
            <a:pPr marL="514350" indent="-514350">
              <a:buAutoNum type="arabicPeriod"/>
            </a:pPr>
            <a:r>
              <a:rPr lang="en-AU" i="1" dirty="0"/>
              <a:t>The deceitfulness of riches, and </a:t>
            </a:r>
          </a:p>
          <a:p>
            <a:pPr marL="514350" indent="-514350">
              <a:buAutoNum type="arabicPeriod"/>
            </a:pPr>
            <a:r>
              <a:rPr lang="en-AU" b="1" i="1" dirty="0"/>
              <a:t>The desires for other things entering in choke the word</a:t>
            </a:r>
            <a:r>
              <a:rPr lang="en-AU" i="1" dirty="0"/>
              <a:t>, and </a:t>
            </a:r>
          </a:p>
          <a:p>
            <a:pPr marL="514350" indent="-514350">
              <a:buAutoNum type="arabicPeriod"/>
            </a:pPr>
            <a:r>
              <a:rPr lang="en-AU" i="1" dirty="0"/>
              <a:t>It becomes unfruitful.”</a:t>
            </a:r>
          </a:p>
          <a:p>
            <a:endParaRPr lang="en-AU" dirty="0"/>
          </a:p>
          <a:p>
            <a:endParaRPr lang="en-AU" dirty="0"/>
          </a:p>
        </p:txBody>
      </p:sp>
      <p:pic>
        <p:nvPicPr>
          <p:cNvPr id="6146" name="Picture 2" descr="https://kathrynwarmstrong.files.wordpress.com/2013/05/lilies2-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0684" y="4733616"/>
            <a:ext cx="3833316" cy="2151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782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enemy to complete surrender</a:t>
            </a:r>
          </a:p>
        </p:txBody>
      </p:sp>
      <p:sp>
        <p:nvSpPr>
          <p:cNvPr id="3" name="Content Placeholder 2"/>
          <p:cNvSpPr>
            <a:spLocks noGrp="1"/>
          </p:cNvSpPr>
          <p:nvPr>
            <p:ph idx="1"/>
          </p:nvPr>
        </p:nvSpPr>
        <p:spPr>
          <a:xfrm>
            <a:off x="251520" y="1052736"/>
            <a:ext cx="8712968" cy="5102027"/>
          </a:xfrm>
        </p:spPr>
        <p:txBody>
          <a:bodyPr>
            <a:normAutofit fontScale="85000" lnSpcReduction="20000"/>
          </a:bodyPr>
          <a:lstStyle/>
          <a:p>
            <a:pPr marL="0" indent="0">
              <a:buNone/>
            </a:pPr>
            <a:r>
              <a:rPr lang="en-AU" dirty="0"/>
              <a:t>1 John 2:15-17 (AMP) </a:t>
            </a:r>
          </a:p>
          <a:p>
            <a:pPr marL="0" indent="0">
              <a:buNone/>
            </a:pPr>
            <a:r>
              <a:rPr lang="en-AU" i="1" dirty="0"/>
              <a:t>Do not love </a:t>
            </a:r>
            <a:r>
              <a:rPr lang="en-AU" b="1" i="1" dirty="0">
                <a:solidFill>
                  <a:schemeClr val="accent1"/>
                </a:solidFill>
              </a:rPr>
              <a:t>the world</a:t>
            </a:r>
            <a:r>
              <a:rPr lang="en-AU" i="1" dirty="0"/>
              <a:t> [of sin that opposes God and His precepts], </a:t>
            </a:r>
          </a:p>
          <a:p>
            <a:pPr marL="0" indent="0">
              <a:buNone/>
            </a:pPr>
            <a:r>
              <a:rPr lang="en-AU" i="1" dirty="0"/>
              <a:t>nor </a:t>
            </a:r>
            <a:r>
              <a:rPr lang="en-AU" b="1" i="1" dirty="0">
                <a:solidFill>
                  <a:schemeClr val="accent1"/>
                </a:solidFill>
              </a:rPr>
              <a:t>the</a:t>
            </a:r>
            <a:r>
              <a:rPr lang="en-AU" b="1" i="1" dirty="0"/>
              <a:t> </a:t>
            </a:r>
            <a:r>
              <a:rPr lang="en-AU" b="1" i="1" dirty="0">
                <a:solidFill>
                  <a:schemeClr val="accent1"/>
                </a:solidFill>
              </a:rPr>
              <a:t>things that are in the world</a:t>
            </a:r>
            <a:r>
              <a:rPr lang="en-AU" i="1" dirty="0"/>
              <a:t>. </a:t>
            </a:r>
          </a:p>
          <a:p>
            <a:pPr marL="0" indent="0">
              <a:buNone/>
            </a:pPr>
            <a:r>
              <a:rPr lang="en-AU" i="1" dirty="0"/>
              <a:t>If anyone loves the world, the love of the Father is not in him. </a:t>
            </a:r>
          </a:p>
          <a:p>
            <a:pPr marL="0" indent="0">
              <a:buNone/>
            </a:pPr>
            <a:r>
              <a:rPr lang="en-AU" i="1" dirty="0"/>
              <a:t>For all that is in the world—</a:t>
            </a:r>
          </a:p>
          <a:p>
            <a:pPr marL="514350" indent="-514350">
              <a:buAutoNum type="arabicPeriod"/>
            </a:pPr>
            <a:r>
              <a:rPr lang="en-AU" i="1" dirty="0"/>
              <a:t>The lust and sensual craving of the flesh and </a:t>
            </a:r>
          </a:p>
          <a:p>
            <a:pPr marL="514350" indent="-514350">
              <a:buAutoNum type="arabicPeriod"/>
            </a:pPr>
            <a:r>
              <a:rPr lang="en-AU" i="1" dirty="0"/>
              <a:t>The lust and longing of the eyes and </a:t>
            </a:r>
          </a:p>
          <a:p>
            <a:pPr marL="514350" indent="-514350">
              <a:buAutoNum type="arabicPeriod"/>
            </a:pPr>
            <a:r>
              <a:rPr lang="en-AU" i="1" dirty="0"/>
              <a:t>The boastful pride of life </a:t>
            </a:r>
          </a:p>
          <a:p>
            <a:pPr marL="0" indent="0">
              <a:buNone/>
            </a:pPr>
            <a:r>
              <a:rPr lang="en-AU" i="1" dirty="0"/>
              <a:t>[pretentious confidence in one’s resources or in the stability of earthly things]—these do not come from the Father, but are from the world. </a:t>
            </a:r>
          </a:p>
          <a:p>
            <a:pPr marL="0" indent="0">
              <a:buNone/>
            </a:pPr>
            <a:endParaRPr lang="en-AU" dirty="0"/>
          </a:p>
          <a:p>
            <a:endParaRPr lang="en-AU" dirty="0"/>
          </a:p>
        </p:txBody>
      </p:sp>
    </p:spTree>
    <p:extLst>
      <p:ext uri="{BB962C8B-B14F-4D97-AF65-F5344CB8AC3E}">
        <p14:creationId xmlns:p14="http://schemas.microsoft.com/office/powerpoint/2010/main" val="384865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enemy to complete surrender</a:t>
            </a:r>
          </a:p>
        </p:txBody>
      </p:sp>
      <p:sp>
        <p:nvSpPr>
          <p:cNvPr id="3" name="Content Placeholder 2"/>
          <p:cNvSpPr>
            <a:spLocks noGrp="1"/>
          </p:cNvSpPr>
          <p:nvPr>
            <p:ph idx="1"/>
          </p:nvPr>
        </p:nvSpPr>
        <p:spPr/>
        <p:txBody>
          <a:bodyPr>
            <a:normAutofit/>
          </a:bodyPr>
          <a:lstStyle/>
          <a:p>
            <a:pPr marL="0" indent="0">
              <a:buNone/>
            </a:pPr>
            <a:r>
              <a:rPr lang="en-AU" dirty="0"/>
              <a:t>1 John 2:15-17 </a:t>
            </a:r>
          </a:p>
          <a:p>
            <a:pPr marL="0" indent="0">
              <a:buNone/>
            </a:pPr>
            <a:r>
              <a:rPr lang="en-AU" i="1" dirty="0"/>
              <a:t>The world is passing away, and with it its lusts [the shameful pursuits and ungodly longings]; </a:t>
            </a:r>
            <a:r>
              <a:rPr lang="en-AU" b="1" i="1" dirty="0"/>
              <a:t>but the one who does the will of God and carries out His purposes lives forever</a:t>
            </a:r>
            <a:r>
              <a:rPr lang="en-AU" i="1" dirty="0"/>
              <a:t>.</a:t>
            </a:r>
          </a:p>
          <a:p>
            <a:pPr marL="0" indent="0">
              <a:buNone/>
            </a:pPr>
            <a:endParaRPr lang="en-AU" dirty="0"/>
          </a:p>
          <a:p>
            <a:endParaRPr lang="en-AU" dirty="0"/>
          </a:p>
        </p:txBody>
      </p:sp>
    </p:spTree>
    <p:extLst>
      <p:ext uri="{BB962C8B-B14F-4D97-AF65-F5344CB8AC3E}">
        <p14:creationId xmlns:p14="http://schemas.microsoft.com/office/powerpoint/2010/main" val="3783062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800" dirty="0"/>
              <a:t>The enemy we fail to conquer, will conquer you</a:t>
            </a:r>
            <a:endParaRPr lang="en-AU" dirty="0"/>
          </a:p>
        </p:txBody>
      </p:sp>
      <p:sp>
        <p:nvSpPr>
          <p:cNvPr id="3" name="Content Placeholder 2"/>
          <p:cNvSpPr>
            <a:spLocks noGrp="1"/>
          </p:cNvSpPr>
          <p:nvPr>
            <p:ph idx="1"/>
          </p:nvPr>
        </p:nvSpPr>
        <p:spPr>
          <a:xfrm>
            <a:off x="3838665" y="1207293"/>
            <a:ext cx="5125823" cy="4525963"/>
          </a:xfrm>
        </p:spPr>
        <p:txBody>
          <a:bodyPr>
            <a:normAutofit/>
          </a:bodyPr>
          <a:lstStyle/>
          <a:p>
            <a:r>
              <a:rPr lang="en-AU" sz="2400" dirty="0"/>
              <a:t>Saul failed to obey God’s instructions (1 Sam 15)</a:t>
            </a:r>
          </a:p>
          <a:p>
            <a:r>
              <a:rPr lang="en-AU" sz="2400" dirty="0"/>
              <a:t>God’s words “I greatly regret that I have set up Saul as King, </a:t>
            </a:r>
            <a:r>
              <a:rPr lang="en-AU" sz="2400" b="1" dirty="0"/>
              <a:t>for he has turned back from following Me</a:t>
            </a:r>
            <a:r>
              <a:rPr lang="en-AU" sz="2400" dirty="0"/>
              <a:t>”</a:t>
            </a:r>
          </a:p>
          <a:p>
            <a:r>
              <a:rPr lang="en-AU" sz="2400" dirty="0"/>
              <a:t>“Because you have </a:t>
            </a:r>
            <a:r>
              <a:rPr lang="en-AU" sz="2400" b="1" dirty="0"/>
              <a:t>rejected the word of the Lord</a:t>
            </a:r>
            <a:r>
              <a:rPr lang="en-AU" sz="2400" dirty="0"/>
              <a:t>, He also has rejected you…”</a:t>
            </a:r>
          </a:p>
          <a:p>
            <a:r>
              <a:rPr lang="en-AU" sz="2400" dirty="0"/>
              <a:t>Saul was judged and the kingdom was given to David</a:t>
            </a:r>
          </a:p>
          <a:p>
            <a:endParaRPr lang="en-AU" sz="2400" dirty="0"/>
          </a:p>
          <a:p>
            <a:endParaRPr lang="en-AU" sz="2400" dirty="0"/>
          </a:p>
        </p:txBody>
      </p:sp>
      <p:pic>
        <p:nvPicPr>
          <p:cNvPr id="7172" name="Picture 4" descr="https://lannononsamuel.files.wordpress.com/2013/03/005aga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63" y="1340769"/>
            <a:ext cx="3861428"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582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 </a:t>
            </a:r>
          </a:p>
        </p:txBody>
      </p:sp>
      <p:sp>
        <p:nvSpPr>
          <p:cNvPr id="3" name="Content Placeholder 2"/>
          <p:cNvSpPr>
            <a:spLocks noGrp="1"/>
          </p:cNvSpPr>
          <p:nvPr>
            <p:ph idx="1"/>
          </p:nvPr>
        </p:nvSpPr>
        <p:spPr>
          <a:xfrm>
            <a:off x="251520" y="1207293"/>
            <a:ext cx="8712968" cy="4813995"/>
          </a:xfrm>
        </p:spPr>
        <p:txBody>
          <a:bodyPr>
            <a:normAutofit fontScale="85000" lnSpcReduction="20000"/>
          </a:bodyPr>
          <a:lstStyle/>
          <a:p>
            <a:pPr marL="0" indent="0">
              <a:buNone/>
            </a:pPr>
            <a:r>
              <a:rPr lang="en-AU" dirty="0" err="1"/>
              <a:t>Heb</a:t>
            </a:r>
            <a:r>
              <a:rPr lang="en-AU" dirty="0"/>
              <a:t> 2:1-5</a:t>
            </a:r>
          </a:p>
          <a:p>
            <a:pPr marL="0" indent="0">
              <a:buNone/>
            </a:pPr>
            <a:r>
              <a:rPr lang="en-AU" i="1" dirty="0"/>
              <a:t>Therefore we must </a:t>
            </a:r>
            <a:r>
              <a:rPr lang="en-AU" b="1" i="1" dirty="0">
                <a:solidFill>
                  <a:schemeClr val="accent1"/>
                </a:solidFill>
              </a:rPr>
              <a:t>give the more earnest heed to the things we have heard, lest we drift away.</a:t>
            </a:r>
            <a:r>
              <a:rPr lang="en-AU" i="1" dirty="0">
                <a:solidFill>
                  <a:schemeClr val="accent1"/>
                </a:solidFill>
              </a:rPr>
              <a:t> </a:t>
            </a:r>
          </a:p>
          <a:p>
            <a:pPr marL="0" indent="0">
              <a:buNone/>
            </a:pPr>
            <a:r>
              <a:rPr lang="en-AU" i="1" dirty="0"/>
              <a:t>For if the word spoken through angels proved steadfast, and 	every transgression and 					disobedience received a just reward, </a:t>
            </a:r>
            <a:r>
              <a:rPr lang="en-AU" b="1" i="1" dirty="0">
                <a:solidFill>
                  <a:schemeClr val="accent1"/>
                </a:solidFill>
              </a:rPr>
              <a:t>how shall we escape if we neglect so great a salvation</a:t>
            </a:r>
            <a:r>
              <a:rPr lang="en-AU" i="1" dirty="0"/>
              <a:t>, which at the first began to be spoken by the Lord, </a:t>
            </a:r>
          </a:p>
          <a:p>
            <a:pPr marL="0" indent="0">
              <a:buNone/>
            </a:pPr>
            <a:r>
              <a:rPr lang="en-AU" i="1" dirty="0"/>
              <a:t>and was confirmed to us by those who heard Him, </a:t>
            </a:r>
          </a:p>
          <a:p>
            <a:pPr marL="0" indent="0">
              <a:buNone/>
            </a:pPr>
            <a:r>
              <a:rPr lang="en-AU" i="1" dirty="0"/>
              <a:t>God also bearing witness both with signs and wonders, with various miracles, and gifts of the Holy Spirit, according to His own will?</a:t>
            </a:r>
          </a:p>
        </p:txBody>
      </p:sp>
    </p:spTree>
    <p:extLst>
      <p:ext uri="{BB962C8B-B14F-4D97-AF65-F5344CB8AC3E}">
        <p14:creationId xmlns:p14="http://schemas.microsoft.com/office/powerpoint/2010/main" val="460424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2343</TotalTime>
  <Words>1739</Words>
  <Application>Microsoft Office PowerPoint</Application>
  <PresentationFormat>On-screen Show (4:3)</PresentationFormat>
  <Paragraphs>111</Paragraphs>
  <Slides>14</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맑은 고딕</vt:lpstr>
      <vt:lpstr>Arial</vt:lpstr>
      <vt:lpstr>Calibri</vt:lpstr>
      <vt:lpstr>Century Gothic</vt:lpstr>
      <vt:lpstr>Office Theme</vt:lpstr>
      <vt:lpstr>If I perish, I perish Part One</vt:lpstr>
      <vt:lpstr>John 12:24-26 (AMP)</vt:lpstr>
      <vt:lpstr>John 12:24-26 (AMP)</vt:lpstr>
      <vt:lpstr>John 12:24-26 (AMP)</vt:lpstr>
      <vt:lpstr>Revelation 12:11</vt:lpstr>
      <vt:lpstr>Overview</vt:lpstr>
      <vt:lpstr>What does it mean to die? </vt:lpstr>
      <vt:lpstr>What does it mean to die? </vt:lpstr>
      <vt:lpstr>What does it mean to die? </vt:lpstr>
      <vt:lpstr>The enemy to complete surrender</vt:lpstr>
      <vt:lpstr>The enemy to complete surrender</vt:lpstr>
      <vt:lpstr>The enemy to complete surrender</vt:lpstr>
      <vt:lpstr>The enemy we fail to conquer, will conquer you</vt:lpstr>
      <vt:lpstr>Conclusion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Grace Liew</cp:lastModifiedBy>
  <cp:revision>345</cp:revision>
  <dcterms:created xsi:type="dcterms:W3CDTF">2014-04-01T16:35:38Z</dcterms:created>
  <dcterms:modified xsi:type="dcterms:W3CDTF">2016-07-30T15:10:19Z</dcterms:modified>
</cp:coreProperties>
</file>